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2" r:id="rId6"/>
    <p:sldId id="271" r:id="rId7"/>
    <p:sldId id="265" r:id="rId8"/>
    <p:sldId id="259" r:id="rId9"/>
    <p:sldId id="266" r:id="rId10"/>
    <p:sldId id="274" r:id="rId11"/>
    <p:sldId id="267" r:id="rId12"/>
    <p:sldId id="268" r:id="rId13"/>
    <p:sldId id="260" r:id="rId14"/>
    <p:sldId id="26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0E751-BB8A-4D7A-B1A9-BF2D56661924}" v="24" dt="2019-03-13T19:59:55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4" d="100"/>
          <a:sy n="64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AEBA-DF36-4941-9137-10188B712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E5C1B-F596-41E0-81C0-F8107D1EA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269A9-415F-485C-A845-E62C2559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DB07-8CF8-44FC-9B0C-04E0FCA7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ACB4-CC19-465C-9435-66020388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AF08-CD88-4710-A8D9-F5E5B66D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2E7A6-C951-408F-BD0D-01BEB78CA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22A5-6E8F-4DB1-BC37-2F0168DA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3EAD-7747-42C9-8663-33F4616D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426F-B186-4BC6-AD30-273A7C78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2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847EC-4878-43BD-9B1E-C20EB328A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884AE-4FD4-42B8-8DDA-A416C7B3E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B2B21-0A8A-45B8-99FF-3D3EED07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37D20-F767-4139-AD80-108B1704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AE72-2762-4465-86D6-A63291A1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9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FD65-66C4-4119-B21E-87E7ECDC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1BA3-D4D0-4D0A-B39B-FED7B737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49C72-7E50-4B73-AE36-568F7E4D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800F-878C-435A-A6BD-DAECBD06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9DD1B-0D09-458E-9E36-93A3AA7F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6E0E-1B83-4A17-AE14-5E704765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ABA96-6E7E-46A1-9CFE-D31335AB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FE15A-E981-4A45-87F2-5539F7AE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7614-1EE8-4167-A7B7-D38C02EF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F9120-7125-4F18-B733-98EA99C2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B696-7CAD-4375-840B-8896CD1A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95B1-E276-40F5-A5D1-BE700715A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46EB1-285B-44BF-AF31-4789AE30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4BADD-B017-44CC-A129-354663D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4782A-0E4E-4011-9737-071F9127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A897-4C66-4A89-96D0-0E8E8104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49A5-6CFC-4E45-80E8-81C77B38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9CA7B-D10E-44D6-918E-D4545276B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27751-24BC-4129-A911-958098CA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09620-2E9F-4B44-A60B-5B1776728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DE93B-6B60-4E21-97A1-319B06D2A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B318C-C6E2-4DD8-97E7-9B78B382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849B0-4522-42DC-9EFC-C6B45B93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D664F-79D5-437E-BFAA-4E78B9CF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9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0D12-080D-41B6-AEB7-91DBB9BB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BB973-AC79-4EB0-8981-3FC61D5B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BA9F2-F03F-4B7D-BD87-3D2DB7EF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CA504-76A3-4696-AD4D-FD03B96A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B758D-7368-4D83-8031-032C8E01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703A9-8B7F-464B-A6E8-B2A37118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5850A-4491-4A92-812A-31DE0ED7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987D-7F40-4A8F-8905-AE91B45F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5C8C-472F-4B42-A53A-B82BE4E9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8207F-C0A8-422A-96FA-4C75F885F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20A28-7256-46E2-B2F0-1FDFCAC6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5FB8-E006-415A-B0AD-A07CBC65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E1D1F-D31E-48F7-ABDB-A908A399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5356-700C-4D94-B28B-34E63392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B8C1D-FBC4-421C-8A92-138C729D9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11A3D-4E15-4A21-828C-DEDAE986B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5AD4E-E6A7-405F-978E-A02D76EE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D3FA2-292F-4906-804F-8926239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F0F94-C310-4939-BF59-6F8F4C30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5B7E4-BBB8-4CA1-898D-72C60B46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5379B-83F2-468E-AF44-3B41D507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472F-FFAD-48DC-8C31-E23F5F3A3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4B4E-009D-4D96-8B20-828F9368C19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F23B-0FDC-4564-BFAA-9CFCC12F7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F8120-892D-4E6D-A56F-B8DA3A27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A3DA-C752-4C6C-9FD3-80EE20F7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BDD1-4764-467D-9D11-018E853F6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Lifeboats on the OCS </a:t>
            </a:r>
            <a:r>
              <a:rPr lang="en-US" dirty="0"/>
              <a:t>– Perspectives from MODU and Production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8EFE0-7F32-42A0-B320-0FB9589E0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Horan, Manager Marine Compliance and Regulatory Affairs – Rowan Companies, Inc.</a:t>
            </a:r>
          </a:p>
          <a:p>
            <a:r>
              <a:rPr lang="en-US" dirty="0"/>
              <a:t>Chris Woodle, Marine Regulatory Advisor – Chevron Gulf of Mexico Business Unit</a:t>
            </a:r>
          </a:p>
        </p:txBody>
      </p:sp>
    </p:spTree>
    <p:extLst>
      <p:ext uri="{BB962C8B-B14F-4D97-AF65-F5344CB8AC3E}">
        <p14:creationId xmlns:p14="http://schemas.microsoft.com/office/powerpoint/2010/main" val="245088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E94BE-1AEF-45C2-87D9-B40895F1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9" y="0"/>
            <a:ext cx="8120270" cy="6804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B993A9-7BA0-4218-81F0-FA076AF93420}"/>
              </a:ext>
            </a:extLst>
          </p:cNvPr>
          <p:cNvSpPr txBox="1"/>
          <p:nvPr/>
        </p:nvSpPr>
        <p:spPr>
          <a:xfrm>
            <a:off x="399245" y="1107583"/>
            <a:ext cx="1957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192’ to the water in this picture…</a:t>
            </a:r>
          </a:p>
          <a:p>
            <a:endParaRPr lang="en-US" dirty="0"/>
          </a:p>
          <a:p>
            <a:r>
              <a:rPr lang="en-US" dirty="0"/>
              <a:t>~93’ at operational draft…</a:t>
            </a:r>
          </a:p>
        </p:txBody>
      </p:sp>
    </p:spTree>
    <p:extLst>
      <p:ext uri="{BB962C8B-B14F-4D97-AF65-F5344CB8AC3E}">
        <p14:creationId xmlns:p14="http://schemas.microsoft.com/office/powerpoint/2010/main" val="53219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4AAD-BC29-4A8A-A263-03551CE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Perspectives from a Production Operator – Equipment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1F38-F606-45A9-B65B-97DFD245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Autofit/>
          </a:bodyPr>
          <a:lstStyle/>
          <a:p>
            <a:r>
              <a:rPr lang="en-US" sz="3200" dirty="0"/>
              <a:t>Single-fall vs Dual-fall boats</a:t>
            </a:r>
          </a:p>
          <a:p>
            <a:r>
              <a:rPr lang="en-US" sz="3200" dirty="0"/>
              <a:t>Single-fall are better suited for platforms in terms of ability to recover the boat after full launch tests</a:t>
            </a:r>
          </a:p>
          <a:p>
            <a:r>
              <a:rPr lang="en-US" sz="3200" dirty="0"/>
              <a:t>Single-fall better suited to be dual-rated as rescue boats (eliminates need for separate FRC)</a:t>
            </a:r>
          </a:p>
          <a:p>
            <a:r>
              <a:rPr lang="en-US" sz="3200" dirty="0"/>
              <a:t>Single-fall have much less complex launching systems</a:t>
            </a:r>
          </a:p>
          <a:p>
            <a:r>
              <a:rPr lang="en-US" sz="3200" dirty="0"/>
              <a:t>Dual-fall available in much larger capacity (more POB = fewer boats)</a:t>
            </a:r>
          </a:p>
          <a:p>
            <a:r>
              <a:rPr lang="en-US" sz="3200" dirty="0"/>
              <a:t>Somewhat more selection in the dual-fall models</a:t>
            </a:r>
          </a:p>
          <a:p>
            <a:pPr marL="457200" lvl="2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66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4AAD-BC29-4A8A-A263-03551CE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Perspectives from a Production Operator – Operational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1F38-F606-45A9-B65B-97DFD245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lvl="2" indent="-342900"/>
            <a:r>
              <a:rPr lang="en-US" sz="3200" dirty="0"/>
              <a:t>Launching is the easy part…</a:t>
            </a:r>
          </a:p>
          <a:p>
            <a:pPr marL="347663" lvl="2" indent="-342900"/>
            <a:r>
              <a:rPr lang="en-US" sz="3200" dirty="0"/>
              <a:t>Damage to boats and high potential for injury to personnel due to swinging D-rings</a:t>
            </a:r>
          </a:p>
          <a:p>
            <a:pPr marL="347663" lvl="2" indent="-342900"/>
            <a:r>
              <a:rPr lang="en-US" sz="3200" dirty="0"/>
              <a:t>More difficult to stabilize for reconnection to falls (eddies, static platform, increased air gap, no hull to help guide, etc.)</a:t>
            </a:r>
          </a:p>
          <a:p>
            <a:pPr marL="347663" lvl="2" indent="-342900"/>
            <a:r>
              <a:rPr lang="en-US" sz="3200" dirty="0"/>
              <a:t>Increased shock loading of hooks during reconnection </a:t>
            </a:r>
          </a:p>
          <a:p>
            <a:pPr marL="347663" lvl="2" indent="-342900"/>
            <a:r>
              <a:rPr lang="en-US" sz="3200" dirty="0"/>
              <a:t>Training and operator competency varies</a:t>
            </a:r>
          </a:p>
        </p:txBody>
      </p:sp>
    </p:spTree>
    <p:extLst>
      <p:ext uri="{BB962C8B-B14F-4D97-AF65-F5344CB8AC3E}">
        <p14:creationId xmlns:p14="http://schemas.microsoft.com/office/powerpoint/2010/main" val="418304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ship in a body of water&#10;&#10;Description generated with high confidence">
            <a:extLst>
              <a:ext uri="{FF2B5EF4-FFF2-40B4-BE49-F238E27FC236}">
                <a16:creationId xmlns:a16="http://schemas.microsoft.com/office/drawing/2014/main" id="{69B436AA-B8BB-44C7-95BD-8BAFE580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281354"/>
            <a:ext cx="8393723" cy="6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7BFE3-E8B8-4E2E-83C7-711AFA81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9" y="801285"/>
            <a:ext cx="5744308" cy="52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48B9-5CA9-4FAE-AF76-371DE4B8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61FD-5F12-4767-8BB8-AE2B5106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974"/>
            <a:ext cx="10515600" cy="56156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CG should consider issuing a comprehensive Task Statement to NOSAC that addresses the specific challenges OCS units face with regard to lifeboats and other survival equipment.</a:t>
            </a:r>
          </a:p>
          <a:p>
            <a:r>
              <a:rPr lang="en-US" dirty="0"/>
              <a:t>CG should develop policy/best practices for platforms “under construction” (vice operational).  Sail-out (Quarters Habitable), Hook-up and Commissioning (HUC), etc.</a:t>
            </a:r>
          </a:p>
          <a:p>
            <a:r>
              <a:rPr lang="en-US" dirty="0"/>
              <a:t>CG should develop policy on a “GOM Standard” equipment list for lifeboats on production platforms (fixed and floating)</a:t>
            </a:r>
          </a:p>
          <a:p>
            <a:r>
              <a:rPr lang="en-US" dirty="0"/>
              <a:t>CG inspectors should attend Lifeboatman training to better understand equipment risks and perspectives from operators.</a:t>
            </a:r>
          </a:p>
          <a:p>
            <a:r>
              <a:rPr lang="en-US" dirty="0"/>
              <a:t>CG policy should not compel unsafe practices (i.e. full loading of boats in the stowed position)</a:t>
            </a:r>
          </a:p>
          <a:p>
            <a:r>
              <a:rPr lang="en-US" dirty="0"/>
              <a:t>Alternative training methods and equipment design should be pursued</a:t>
            </a:r>
          </a:p>
        </p:txBody>
      </p:sp>
    </p:spTree>
    <p:extLst>
      <p:ext uri="{BB962C8B-B14F-4D97-AF65-F5344CB8AC3E}">
        <p14:creationId xmlns:p14="http://schemas.microsoft.com/office/powerpoint/2010/main" val="297156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65D8-21EE-4A7C-B48C-2A680D4F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20A3-FFD3-4107-98E9-F7D0E4AD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Issues and accidents with lifeboats continue to occur in the Maritime industry with regular frequency (even as recently as 6 Feb - </a:t>
            </a:r>
            <a:r>
              <a:rPr lang="en-US" dirty="0" err="1"/>
              <a:t>Chemtrans</a:t>
            </a:r>
            <a:r>
              <a:rPr lang="en-US" dirty="0"/>
              <a:t> Nova), often times resulting in crew fatalities</a:t>
            </a:r>
          </a:p>
          <a:p>
            <a:pPr lvl="0"/>
            <a:r>
              <a:rPr lang="en-US" dirty="0"/>
              <a:t>Lifeboat applications on OCS units are not much different</a:t>
            </a:r>
          </a:p>
          <a:p>
            <a:pPr lvl="0"/>
            <a:r>
              <a:rPr lang="en-US" dirty="0"/>
              <a:t>In certain applications this risk is magnified due to a variety of issues having to do with regulatory requirements, training, choice of appliance, and operations</a:t>
            </a:r>
          </a:p>
          <a:p>
            <a:pPr lvl="0"/>
            <a:r>
              <a:rPr lang="en-US" dirty="0"/>
              <a:t>Risk / Consequence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1149-0E4C-44E1-81EA-A67E9D49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from a MODU Operator -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E3CE6-1157-4825-BB73-05E415A5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2763"/>
          </a:xfrm>
        </p:spPr>
        <p:txBody>
          <a:bodyPr>
            <a:normAutofit/>
          </a:bodyPr>
          <a:lstStyle/>
          <a:p>
            <a:r>
              <a:rPr lang="en-US" dirty="0"/>
              <a:t>The main issue our industry has come across has to do with gaps in design and/or maintenance, lack of recognition at the Human Machine Interface (HMI) and/or simply Human Error.  </a:t>
            </a:r>
          </a:p>
          <a:p>
            <a:r>
              <a:rPr lang="en-US" dirty="0"/>
              <a:t>The majority of lifeboat accidents happen during recovery of the boat or during routine maintenance subsequently resulting in a general level of fear to the crews.</a:t>
            </a:r>
          </a:p>
          <a:p>
            <a:pPr lvl="0"/>
            <a:r>
              <a:rPr lang="en-US" dirty="0"/>
              <a:t>Typical number of lifeboats on a ship is 1-2.  On a MODU 4-6 due to the number of max POB </a:t>
            </a:r>
          </a:p>
          <a:p>
            <a:pPr lvl="1"/>
            <a:r>
              <a:rPr lang="en-US" dirty="0"/>
              <a:t>Over 2000 LBs on currently market contracted rigs, would be over 3000 if all were working</a:t>
            </a:r>
          </a:p>
          <a:p>
            <a:pPr lvl="1"/>
            <a:r>
              <a:rPr lang="en-US" dirty="0"/>
              <a:t>More boats require more maintenance and more certified coxswains (e.g. Norway – 48  total per rig with 4 x 54/60 PAX boats based on 6 crew rotation)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8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864A-1449-46FA-B146-F7AD1403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from a MODU Operator -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6B8A-40DC-429D-9882-3EDB2B1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95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 all drills are the same</a:t>
            </a:r>
          </a:p>
          <a:p>
            <a:pPr lvl="1"/>
            <a:r>
              <a:rPr lang="en-US" dirty="0"/>
              <a:t>Rescue boats</a:t>
            </a:r>
          </a:p>
          <a:p>
            <a:pPr lvl="1"/>
            <a:r>
              <a:rPr lang="en-US" dirty="0"/>
              <a:t>Fully loaded or operational crew</a:t>
            </a:r>
          </a:p>
          <a:p>
            <a:pPr lvl="1"/>
            <a:r>
              <a:rPr lang="en-US" dirty="0"/>
              <a:t>Launching Appliance (Cranes)</a:t>
            </a:r>
          </a:p>
          <a:p>
            <a:pPr lvl="0"/>
            <a:r>
              <a:rPr lang="en-US" dirty="0"/>
              <a:t>Lifeboat systems are designed for evacuation and not necessarily for drills</a:t>
            </a:r>
          </a:p>
          <a:p>
            <a:pPr lvl="1"/>
            <a:r>
              <a:rPr lang="en-US" dirty="0"/>
              <a:t>Not all designs are the same (twin fall / single fall, on load / off load releases (hooks), davits, winches, country of manufacture, etc.)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Continued use for the purpose of drills results in wear and tear on winches, brakes, falls, connections, etc. </a:t>
            </a:r>
          </a:p>
          <a:p>
            <a:r>
              <a:rPr lang="en-US" dirty="0"/>
              <a:t>An accidental release could result in a potential fall from 100ft or more depending on mode of operation (Risk / Consequence – </a:t>
            </a:r>
            <a:r>
              <a:rPr lang="en-US"/>
              <a:t>see example)</a:t>
            </a:r>
            <a:endParaRPr lang="en-US" dirty="0"/>
          </a:p>
          <a:p>
            <a:pPr lvl="0"/>
            <a:r>
              <a:rPr lang="en-US" dirty="0"/>
              <a:t>US regulatory requirements (Sub N) trail behind International requirements (MODU Code(s)/SOLAS)</a:t>
            </a:r>
          </a:p>
          <a:p>
            <a:pPr lvl="1"/>
            <a:r>
              <a:rPr lang="en-US" dirty="0"/>
              <a:t>IMO allows for alternative methods for MOUs (MSC Circ 1486)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7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8AF9-4FAC-4DAB-9AB3-F69BA5A1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/>
              <a:t>Risk / Consequence</a:t>
            </a:r>
          </a:p>
        </p:txBody>
      </p:sp>
      <p:pic>
        <p:nvPicPr>
          <p:cNvPr id="2050" name="Picture 3" descr="image003">
            <a:extLst>
              <a:ext uri="{FF2B5EF4-FFF2-40B4-BE49-F238E27FC236}">
                <a16:creationId xmlns:a16="http://schemas.microsoft.com/office/drawing/2014/main" id="{5EEBCE27-3D39-43D5-8603-13A0492E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14" y="1371600"/>
            <a:ext cx="7616172" cy="527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24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3BD4-8CF2-49FB-9E3F-EA6168C8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3178"/>
          </a:xfrm>
        </p:spPr>
        <p:txBody>
          <a:bodyPr/>
          <a:lstStyle/>
          <a:p>
            <a:pPr algn="ctr"/>
            <a:r>
              <a:rPr lang="en-US" dirty="0"/>
              <a:t>Risk / Consequence</a:t>
            </a:r>
          </a:p>
        </p:txBody>
      </p:sp>
      <p:pic>
        <p:nvPicPr>
          <p:cNvPr id="1027" name="Picture 2" descr="image001">
            <a:extLst>
              <a:ext uri="{FF2B5EF4-FFF2-40B4-BE49-F238E27FC236}">
                <a16:creationId xmlns:a16="http://schemas.microsoft.com/office/drawing/2014/main" id="{489318E7-79FC-4D26-AEBD-BFE7E9A2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1" y="1488303"/>
            <a:ext cx="10645878" cy="500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7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4AAD-BC29-4A8A-A263-03551CE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Perspectives from a Production Operator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1F38-F606-45A9-B65B-97DFD245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Regulatory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Dated regulatory framework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Regulations never developed specific to platforms </a:t>
            </a:r>
          </a:p>
          <a:p>
            <a:r>
              <a:rPr lang="en-US" sz="3200" dirty="0"/>
              <a:t>Equipment selection (single-fall vs dual-fall boats)</a:t>
            </a:r>
          </a:p>
          <a:p>
            <a:r>
              <a:rPr lang="en-US" sz="3200" dirty="0"/>
              <a:t>Operational challenges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Training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Equipment selection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Launch/recovery from a platform (air gap, eddies, not fit-for-purpose equipment,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6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4AAD-BC29-4A8A-A263-03551CE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Perspectives from a Production Operator -Regulatory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1F38-F606-45A9-B65B-97DFD245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en-US" sz="3600" dirty="0"/>
              <a:t>Dated and incomplete regulatory construct</a:t>
            </a:r>
          </a:p>
          <a:p>
            <a:r>
              <a:rPr lang="en-US" sz="3600" dirty="0"/>
              <a:t>No regulations developed specifically for production…borrows from MODU regs (ships)</a:t>
            </a:r>
          </a:p>
          <a:p>
            <a:r>
              <a:rPr lang="en-US" sz="3600" dirty="0"/>
              <a:t>No risk-assessment has ever been done in the GOM</a:t>
            </a:r>
          </a:p>
          <a:p>
            <a:r>
              <a:rPr lang="en-US" sz="3600" dirty="0"/>
              <a:t>Wide disparity between what is required on fixed vs floating platforms irrespective of water depth, distance from shore, POB limits, etc.</a:t>
            </a:r>
          </a:p>
          <a:p>
            <a:r>
              <a:rPr lang="en-US" sz="3600" dirty="0"/>
              <a:t>Requirements for full launch (annually vs quarterly)</a:t>
            </a:r>
          </a:p>
        </p:txBody>
      </p:sp>
    </p:spTree>
    <p:extLst>
      <p:ext uri="{BB962C8B-B14F-4D97-AF65-F5344CB8AC3E}">
        <p14:creationId xmlns:p14="http://schemas.microsoft.com/office/powerpoint/2010/main" val="23846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4AAD-BC29-4A8A-A263-03551CE1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Perspectives from a Production Operator –Regulatory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1F38-F606-45A9-B65B-97DFD245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Requirements for training/competency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600" dirty="0"/>
              <a:t>Policy for floaters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600" dirty="0"/>
              <a:t>Nothing for fixed platforms</a:t>
            </a:r>
          </a:p>
          <a:p>
            <a:pPr marL="228600" lvl="1"/>
            <a:r>
              <a:rPr lang="en-US" sz="4600" dirty="0"/>
              <a:t>Loading in the stowed position to satisfy time requirements</a:t>
            </a:r>
          </a:p>
          <a:p>
            <a:pPr marL="228600" lvl="1"/>
            <a:r>
              <a:rPr lang="en-US" sz="4600" dirty="0"/>
              <a:t>Excessive equipment requirements</a:t>
            </a:r>
          </a:p>
          <a:p>
            <a:pPr marL="228600" lvl="1"/>
            <a:r>
              <a:rPr lang="en-US" sz="4600" dirty="0"/>
              <a:t>Need less ambiguous marine casualty regulation to capture issues</a:t>
            </a:r>
          </a:p>
          <a:p>
            <a:pPr marL="228600" lvl="1"/>
            <a:r>
              <a:rPr lang="en-US" sz="4600" dirty="0"/>
              <a:t>Equipment design/testing standards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4600" dirty="0"/>
              <a:t>Excessive brake testing during 10% overload test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4600" dirty="0"/>
              <a:t>Fall length</a:t>
            </a:r>
          </a:p>
          <a:p>
            <a:pPr marL="800100" lvl="2" indent="-342900">
              <a:buFont typeface="Wingdings" panose="05000000000000000000" pitchFamily="2" charset="2"/>
              <a:buChar char="ü"/>
            </a:pPr>
            <a:r>
              <a:rPr lang="en-US" sz="4600" dirty="0"/>
              <a:t>20° adverse list not always practical</a:t>
            </a:r>
          </a:p>
          <a:p>
            <a:pPr marL="457200" lvl="2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41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8307EC-188E-4627-943E-C3A10A0BD206}"/>
</file>

<file path=customXml/itemProps2.xml><?xml version="1.0" encoding="utf-8"?>
<ds:datastoreItem xmlns:ds="http://schemas.openxmlformats.org/officeDocument/2006/customXml" ds:itemID="{F76BE483-7076-44E9-BABB-FF700379A98B}"/>
</file>

<file path=customXml/itemProps3.xml><?xml version="1.0" encoding="utf-8"?>
<ds:datastoreItem xmlns:ds="http://schemas.openxmlformats.org/officeDocument/2006/customXml" ds:itemID="{22072A5D-7E38-471C-BD3C-373A3497ED09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873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Lifeboats on the OCS – Perspectives from MODU and Production Operators</vt:lpstr>
      <vt:lpstr>Introduction</vt:lpstr>
      <vt:lpstr>Perspectives from a MODU Operator - Issues</vt:lpstr>
      <vt:lpstr>Perspectives from a MODU Operator - Issues</vt:lpstr>
      <vt:lpstr>Risk / Consequence</vt:lpstr>
      <vt:lpstr>Risk / Consequence</vt:lpstr>
      <vt:lpstr>Perspectives from a Production Operator - Overview</vt:lpstr>
      <vt:lpstr>Perspectives from a Production Operator -Regulatory</vt:lpstr>
      <vt:lpstr>Perspectives from a Production Operator –Regulatory (cont.)</vt:lpstr>
      <vt:lpstr>PowerPoint Presentation</vt:lpstr>
      <vt:lpstr>Perspectives from a Production Operator – Equipment Selection</vt:lpstr>
      <vt:lpstr>Perspectives from a Production Operator – Operational Challenges</vt:lpstr>
      <vt:lpstr>PowerPoint Presentation</vt:lpstr>
      <vt:lpstr>PowerPoint Presentation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Lifeboats on the OCS – Perspectives from MODU and Production Operators</dc:title>
  <dc:creator>Woodle, Chris T</dc:creator>
  <cp:lastModifiedBy>Woodle, Chris T</cp:lastModifiedBy>
  <cp:revision>7</cp:revision>
  <dcterms:created xsi:type="dcterms:W3CDTF">2019-03-06T14:54:42Z</dcterms:created>
  <dcterms:modified xsi:type="dcterms:W3CDTF">2019-03-14T17:50:18Z</dcterms:modified>
</cp:coreProperties>
</file>